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Just Another Hand"/>
      <p:regular r:id="rId53"/>
    </p:embeddedFont>
    <p:embeddedFont>
      <p:font typeface="Source Sans Pr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00FFFF"/>
          </p15:clr>
        </p15:guide>
        <p15:guide id="2" pos="288">
          <p15:clr>
            <a:srgbClr val="00FFFF"/>
          </p15:clr>
        </p15:guide>
        <p15:guide id="3" pos="5472">
          <p15:clr>
            <a:srgbClr val="00FFFF"/>
          </p15:clr>
        </p15:guide>
        <p15:guide id="4" orient="horz" pos="2952">
          <p15:clr>
            <a:srgbClr val="00FFFF"/>
          </p15:clr>
        </p15:guide>
        <p15:guide id="5" orient="horz" pos="1620">
          <p15:clr>
            <a:srgbClr val="00FFFF"/>
          </p15:clr>
        </p15:guide>
        <p15:guide id="6" pos="2880">
          <p15:clr>
            <a:srgbClr val="00FFFF"/>
          </p15:clr>
        </p15:guide>
        <p15:guide id="7" pos="936">
          <p15:clr>
            <a:srgbClr val="00FFFF"/>
          </p15:clr>
        </p15:guide>
        <p15:guide id="8" pos="4176">
          <p15:clr>
            <a:srgbClr val="00FFFF"/>
          </p15:clr>
        </p15:guide>
        <p15:guide id="9" orient="horz" pos="1205">
          <p15:clr>
            <a:srgbClr val="00FFFF"/>
          </p15:clr>
        </p15:guide>
        <p15:guide id="10" orient="horz" pos="2035">
          <p15:clr>
            <a:srgbClr val="00FFFF"/>
          </p15:clr>
        </p15:guide>
        <p15:guide id="11" orient="horz" pos="770">
          <p15:clr>
            <a:srgbClr val="00FFFF"/>
          </p15:clr>
        </p15:guide>
        <p15:guide id="12" orient="horz" pos="2451">
          <p15:clr>
            <a:srgbClr val="00FFFF"/>
          </p15:clr>
        </p15:guide>
        <p15:guide id="13" pos="1584">
          <p15:clr>
            <a:srgbClr val="00FFFF"/>
          </p15:clr>
        </p15:guide>
        <p15:guide id="14" pos="2232">
          <p15:clr>
            <a:srgbClr val="00FFFF"/>
          </p15:clr>
        </p15:guide>
        <p15:guide id="15" pos="3528">
          <p15:clr>
            <a:srgbClr val="00FFFF"/>
          </p15:clr>
        </p15:guide>
        <p15:guide id="16" pos="4824">
          <p15:clr>
            <a:srgbClr val="00FFFF"/>
          </p15:clr>
        </p15:guide>
        <p15:guide id="17" orient="horz" pos="529">
          <p15:clr>
            <a:srgbClr val="00FFFF"/>
          </p15:clr>
        </p15:guide>
        <p15:guide id="18" orient="horz" pos="2701">
          <p15:clr>
            <a:srgbClr val="00FFFF"/>
          </p15:clr>
        </p15:guide>
        <p15:guide id="19" pos="3204">
          <p15:clr>
            <a:srgbClr val="00FFFF"/>
          </p15:clr>
        </p15:guide>
        <p15:guide id="20" pos="2556">
          <p15:clr>
            <a:srgbClr val="00FF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1620" orient="horz"/>
        <p:guide pos="2880"/>
        <p:guide pos="936"/>
        <p:guide pos="4176"/>
        <p:guide pos="1205" orient="horz"/>
        <p:guide pos="2035" orient="horz"/>
        <p:guide pos="770" orient="horz"/>
        <p:guide pos="2451" orient="horz"/>
        <p:guide pos="1584"/>
        <p:guide pos="2232"/>
        <p:guide pos="3528"/>
        <p:guide pos="4824"/>
        <p:guide pos="529" orient="horz"/>
        <p:guide pos="2701" orient="horz"/>
        <p:guide pos="3204"/>
        <p:guide pos="2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JustAnotherHan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54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57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56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ode/tryit.asp?filename=GEUQRSLO4GNC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2aec148a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2aec148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2aec148a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82aec148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Jelasin sekalian langsung live coding!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2aec148a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82aec148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2a9e7a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82a9e7a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82a9e7a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82a9e7a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181eb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a181eb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Running an HTML and CSS project from scratch with file structure, aim is to render hello world in browser (25 mins) instead of doing it in CodePen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a181ebc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a181ebc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181ebc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181ebc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181ebc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a181ebc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181ebc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181ebc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Running an HTML and CSS project from scratch with file structure, aim is to render hello world in browser (25 mins) instead of doing it in CodePen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354598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354598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82a9e7a3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82a9e7a3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82a9e7a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82a9e7a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82a9e7a3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82a9e7a3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82a9e7a3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82a9e7a3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coding, buat html yang equal width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82a9e7a3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82a9e7a3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Live coding, buat html yang setting one column width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82a9e7a3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82a9e7a3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Live coding, buat html yang setting one column width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2a9e7a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2a9e7a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82a9e7a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82a9e7a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saja yu!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82a9e7a3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82a9e7a3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82a9e7d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82a9e7d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1e3d30d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1e3d30d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81e3d30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81e3d30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1e3d30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1e3d30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82aec14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82aec14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82aec14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82aec14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82aec14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82aec14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2aec148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2aec148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82aec148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82aec148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82aec148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82aec148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82aec148a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82aec148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82aec148a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82aec148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81e3d30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81e3d30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82aec148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82aec14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82aec148a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82aec148a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82a9e7d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82a9e7d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82a9e7d2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82a9e7d2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82a9e7d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82a9e7d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2aec148a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2aec148a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3545984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3545984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KJ: </a:t>
            </a:r>
            <a:r>
              <a:rPr lang="en" sz="115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2"/>
              </a:rPr>
              <a:t>https://www.w3schools.com/code/tryit.asp?filename=GEUQRSLO4GNC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35459840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35459840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1e3d30d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1e3d30d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81e3d30d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81e3d30d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Coba buka website generation girl karena itu sudah responsive, kasih tau pakai inspect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81e3d30d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81e3d30d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1e3d30d4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1e3d30d4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82aec148a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82aec148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700775" y="3352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bg>
      <p:bgPr>
        <a:solidFill>
          <a:srgbClr val="F2DED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681" l="0" r="0" t="10315"/>
          <a:stretch/>
        </p:blipFill>
        <p:spPr>
          <a:xfrm>
            <a:off x="0" y="0"/>
            <a:ext cx="9144000" cy="257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457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36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2" type="title"/>
          </p:nvPr>
        </p:nvSpPr>
        <p:spPr>
          <a:xfrm>
            <a:off x="457200" y="3175350"/>
            <a:ext cx="85206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3" type="title"/>
          </p:nvPr>
        </p:nvSpPr>
        <p:spPr>
          <a:xfrm>
            <a:off x="457200" y="4364850"/>
            <a:ext cx="85206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None/>
              <a:defRPr b="1" sz="1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TITLE_1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650" y="1086325"/>
            <a:ext cx="431745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4">
            <a:alphaModFix/>
          </a:blip>
          <a:srcRect b="0" l="6153" r="27250" t="0"/>
          <a:stretch/>
        </p:blipFill>
        <p:spPr>
          <a:xfrm>
            <a:off x="457200" y="1222500"/>
            <a:ext cx="2006100" cy="20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Mobile App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48200" y="3390600"/>
            <a:ext cx="25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3543300" y="11693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Font typeface="Source Sans Pro"/>
              <a:buNone/>
              <a:defRPr b="1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title"/>
          </p:nvPr>
        </p:nvSpPr>
        <p:spPr>
          <a:xfrm>
            <a:off x="3543300" y="18705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title"/>
          </p:nvPr>
        </p:nvSpPr>
        <p:spPr>
          <a:xfrm>
            <a:off x="3543300" y="2550775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5" type="title"/>
          </p:nvPr>
        </p:nvSpPr>
        <p:spPr>
          <a:xfrm>
            <a:off x="3543300" y="31922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800"/>
              <a:buNone/>
              <a:defRPr b="0" sz="1800">
                <a:solidFill>
                  <a:srgbClr val="004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400"/>
              <a:buFont typeface="Source Sans Pro"/>
              <a:buNone/>
              <a:def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●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○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■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●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○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■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●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4987"/>
              </a:buClr>
              <a:buSzPts val="1400"/>
              <a:buFont typeface="Source Sans Pro"/>
              <a:buChar char="○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4987"/>
              </a:buClr>
              <a:buSzPts val="1400"/>
              <a:buFont typeface="Source Sans Pro"/>
              <a:buChar char="■"/>
              <a:defRPr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hyperlink" Target="https://webdesign.tutsplus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flexboxfroggy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hyperlink" Target="https://getbootstrap.com/docs/4.0/layout/grid/" TargetMode="External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s://getbootstrap.com/docs/4.0/layout/grid/" TargetMode="External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hyperlink" Target="https://getbootstrap.com/docs/4.0/layout/grid/" TargetMode="External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hyperlink" Target="https://getbootstrap.com/docs/4.0/layout/grid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slide" Target="/ppt/slides/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9.gif"/><Relationship Id="rId5" Type="http://schemas.openxmlformats.org/officeDocument/2006/relationships/slide" Target="/ppt/slides/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gif"/><Relationship Id="rId4" Type="http://schemas.openxmlformats.org/officeDocument/2006/relationships/image" Target="../media/image4.png"/><Relationship Id="rId5" Type="http://schemas.openxmlformats.org/officeDocument/2006/relationships/slide" Target="/ppt/slides/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slide" Target="/ppt/slides/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slide" Target="/ppt/slides/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slide" Target="/ppt/slides/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6.png"/><Relationship Id="rId5" Type="http://schemas.openxmlformats.org/officeDocument/2006/relationships/slide" Target="/ppt/slides/slide42.xml"/><Relationship Id="rId6" Type="http://schemas.openxmlformats.org/officeDocument/2006/relationships/slide" Target="/ppt/slides/slide43.xml"/><Relationship Id="rId7" Type="http://schemas.openxmlformats.org/officeDocument/2006/relationships/slide" Target="/ppt/slides/slide44.xml"/><Relationship Id="rId8" Type="http://schemas.openxmlformats.org/officeDocument/2006/relationships/slide" Target="/ppt/slides/slide41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slide" Target="/ppt/slides/slide42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slide" Target="/ppt/slides/slide42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34.jpg"/><Relationship Id="rId5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hyperlink" Target="http://tiny.cc/exercisej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28204" l="0" r="0" t="28209"/>
          <a:stretch/>
        </p:blipFill>
        <p:spPr>
          <a:xfrm>
            <a:off x="0" y="0"/>
            <a:ext cx="9144000" cy="25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57200" y="31557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Generation Girl Summer Club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57200" y="3667500"/>
            <a:ext cx="4114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600" y="457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57200" y="43452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 June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1485900" y="1586400"/>
            <a:ext cx="61722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Teknik Dasar Responsive Website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-546100" lvl="0" marL="457200" rtl="0" algn="ctr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5000"/>
              <a:buFont typeface="Just Another Hand"/>
              <a:buChar char="+"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Live Coding ;)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Relative CSS Units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64325" y="1438625"/>
            <a:ext cx="79755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Relative CSS Units 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adalah inti dan konsep terpenting dalam responsive website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Dengan menggunakan relative units, tampilan akan dapat mudah menyesuaikan dengan keadaan layar.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Contoh Relative CSS Units</a:t>
            </a:r>
            <a:endParaRPr b="1"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(yang umum):</a:t>
            </a:r>
            <a:endParaRPr b="1"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%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em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vh</a:t>
            </a:r>
            <a:endParaRPr sz="18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18024"/>
            <a:ext cx="3866286" cy="23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Relative CSS Units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564325" y="1438625"/>
            <a:ext cx="3768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px</a:t>
            </a:r>
            <a:endParaRPr b="1"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sebaiknya digunakan untuk nilai yang tidak berubah-ubah (fix), tidak terpengaruh oleh elemen disekitarnya atau induknya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918200" y="1438625"/>
            <a:ext cx="3768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%</a:t>
            </a:r>
            <a:endParaRPr b="1"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satuan yang tidak menghitung berdasarkan ukuran elemen itu sendiri namun perbandingan dengan induk elemennya.</a:t>
            </a:r>
            <a:endParaRPr b="1" sz="15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akan menyesuaikan viewport / layar device yang sedang digunakan</a:t>
            </a:r>
            <a:endParaRPr sz="11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64325" y="4626350"/>
            <a:ext cx="6984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*lebih lengkapnya, dapat mencoba contoh HTML &amp; CSS di Google Classroom terkait Relative CSS Units</a:t>
            </a:r>
            <a:endParaRPr/>
          </a:p>
        </p:txBody>
      </p:sp>
      <p:cxnSp>
        <p:nvCxnSpPr>
          <p:cNvPr id="181" name="Google Shape;181;p27"/>
          <p:cNvCxnSpPr/>
          <p:nvPr/>
        </p:nvCxnSpPr>
        <p:spPr>
          <a:xfrm>
            <a:off x="4646650" y="1327800"/>
            <a:ext cx="14100" cy="3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7"/>
          <p:cNvSpPr/>
          <p:nvPr/>
        </p:nvSpPr>
        <p:spPr>
          <a:xfrm>
            <a:off x="724975" y="2773950"/>
            <a:ext cx="3447300" cy="1116300"/>
          </a:xfrm>
          <a:prstGeom prst="roundRect">
            <a:avLst>
              <a:gd fmla="val 16667" name="adj"/>
            </a:avLst>
          </a:prstGeom>
          <a:solidFill>
            <a:srgbClr val="4D4D4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.rectangle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{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width: 1000px;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eight: 200px;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5078850" y="3332100"/>
            <a:ext cx="3447300" cy="1116300"/>
          </a:xfrm>
          <a:prstGeom prst="roundRect">
            <a:avLst>
              <a:gd fmla="val 16667" name="adj"/>
            </a:avLst>
          </a:prstGeom>
          <a:solidFill>
            <a:srgbClr val="4D4D4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.rectangle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{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width: 50%;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height: 25%;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Relative CSS Units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64325" y="1438625"/>
            <a:ext cx="3768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</a:t>
            </a:r>
            <a:endParaRPr b="1"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satuan relatif terhadap ukuran font sebuah elemen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jika tidak ada font-size, maka </a:t>
            </a: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1em = 16px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918200" y="1438625"/>
            <a:ext cx="3768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</a:t>
            </a:r>
            <a:endParaRPr b="1"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mirip dengan em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satuan relatif terhadap ukuran font dari </a:t>
            </a:r>
            <a:r>
              <a:rPr b="1"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root element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(tag html)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jika tidak ada font-size pada root, maka </a:t>
            </a:r>
            <a:r>
              <a:rPr b="1"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1rem = 16px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564325" y="4626350"/>
            <a:ext cx="6984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*lebih lengkapnya, dapat mencoba contoh HTML &amp; CSS di Google Classroom terkait Relative CSS Units</a:t>
            </a:r>
            <a:endParaRPr/>
          </a:p>
        </p:txBody>
      </p:sp>
      <p:cxnSp>
        <p:nvCxnSpPr>
          <p:cNvPr id="194" name="Google Shape;194;p28"/>
          <p:cNvCxnSpPr/>
          <p:nvPr/>
        </p:nvCxnSpPr>
        <p:spPr>
          <a:xfrm>
            <a:off x="4646650" y="1327800"/>
            <a:ext cx="14100" cy="3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2571750"/>
            <a:ext cx="3886200" cy="51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25" y="3231000"/>
            <a:ext cx="4031351" cy="8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475" y="2989996"/>
            <a:ext cx="3768600" cy="6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1875" y="3611825"/>
            <a:ext cx="3493800" cy="8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571500" y="4245550"/>
            <a:ext cx="2288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lang="en" sz="900" u="sng">
                <a:solidFill>
                  <a:schemeClr val="hlink"/>
                </a:solidFill>
                <a:hlinkClick r:id="rId8"/>
              </a:rPr>
              <a:t>https://webdesign.tutsplus.com/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Relative CSS Units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564325" y="1438625"/>
            <a:ext cx="3768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vw</a:t>
            </a:r>
            <a:endParaRPr b="1"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satuan relatif terhadap 1% lebar viewport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contoh: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lebar viewport = 900px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Maka, </a:t>
            </a: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1vw = 9px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4918200" y="1438625"/>
            <a:ext cx="3768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vh</a:t>
            </a:r>
            <a:endParaRPr b="1"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satuan relatif terhadap 1% tinggi viewport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contoh: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tinggi viewport: 500px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Maka, </a:t>
            </a:r>
            <a:r>
              <a:rPr b="1" lang="en" sz="1500">
                <a:solidFill>
                  <a:srgbClr val="004987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1vh = 5px</a:t>
            </a:r>
            <a:endParaRPr sz="1500">
              <a:solidFill>
                <a:srgbClr val="004987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564325" y="4626350"/>
            <a:ext cx="6984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*lebih lengkapnya, dapat mencoba contoh HTML &amp; CSS di Google Classroom terkait Relative CSS Units</a:t>
            </a:r>
            <a:endParaRPr/>
          </a:p>
        </p:txBody>
      </p:sp>
      <p:cxnSp>
        <p:nvCxnSpPr>
          <p:cNvPr id="210" name="Google Shape;210;p29"/>
          <p:cNvCxnSpPr/>
          <p:nvPr/>
        </p:nvCxnSpPr>
        <p:spPr>
          <a:xfrm>
            <a:off x="4646650" y="1404000"/>
            <a:ext cx="7800" cy="13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9"/>
          <p:cNvSpPr/>
          <p:nvPr/>
        </p:nvSpPr>
        <p:spPr>
          <a:xfrm>
            <a:off x="2926900" y="3117775"/>
            <a:ext cx="3447300" cy="1116300"/>
          </a:xfrm>
          <a:prstGeom prst="roundRect">
            <a:avLst>
              <a:gd fmla="val 16667" name="adj"/>
            </a:avLst>
          </a:prstGeom>
          <a:solidFill>
            <a:srgbClr val="4D4D4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.rectangle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{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width: 20vw;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height: 10vh;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Flexbox</a:t>
            </a:r>
            <a:endParaRPr sz="5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-12450" y="-12450"/>
            <a:ext cx="9156600" cy="1394700"/>
          </a:xfrm>
          <a:prstGeom prst="rect">
            <a:avLst/>
          </a:prstGeom>
          <a:solidFill>
            <a:srgbClr val="004B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392250" y="67500"/>
            <a:ext cx="83595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Bagaimana jika kita ingin meletakkan elemen di tengah container?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377700" y="2322725"/>
            <a:ext cx="52230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Kita bisa pakai padding, atau</a:t>
            </a:r>
            <a:endParaRPr sz="3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bisa juga pakai</a:t>
            </a:r>
            <a:r>
              <a:rPr b="1" lang="en" sz="3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flexbox</a:t>
            </a:r>
            <a:r>
              <a:rPr lang="en" sz="3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</a:t>
            </a:r>
            <a:endParaRPr sz="3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5504675" y="1830725"/>
            <a:ext cx="3001500" cy="2802000"/>
          </a:xfrm>
          <a:prstGeom prst="rect">
            <a:avLst/>
          </a:prstGeom>
          <a:solidFill>
            <a:srgbClr val="EB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6332975" y="2679900"/>
            <a:ext cx="1344900" cy="1102200"/>
          </a:xfrm>
          <a:prstGeom prst="roundRect">
            <a:avLst>
              <a:gd fmla="val 16667" name="adj"/>
            </a:avLst>
          </a:prstGeom>
          <a:solidFill>
            <a:srgbClr val="B9D6F1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31"/>
          <p:cNvCxnSpPr>
            <a:stCxn id="225" idx="0"/>
            <a:endCxn id="226" idx="0"/>
          </p:cNvCxnSpPr>
          <p:nvPr/>
        </p:nvCxnSpPr>
        <p:spPr>
          <a:xfrm>
            <a:off x="7005425" y="1830725"/>
            <a:ext cx="0" cy="8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1"/>
          <p:cNvCxnSpPr>
            <a:stCxn id="225" idx="1"/>
            <a:endCxn id="226" idx="1"/>
          </p:cNvCxnSpPr>
          <p:nvPr/>
        </p:nvCxnSpPr>
        <p:spPr>
          <a:xfrm flipH="1" rot="10800000">
            <a:off x="5504675" y="3231125"/>
            <a:ext cx="828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/>
        </p:nvSpPr>
        <p:spPr>
          <a:xfrm>
            <a:off x="382500" y="4572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Flexbox vs. Grid</a:t>
            </a:r>
            <a:endParaRPr sz="4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FLEXBOX VS CSS GRID"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75" y="1351238"/>
            <a:ext cx="6870533" cy="3206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176850" y="4686300"/>
            <a:ext cx="46755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https://softtechgroup.us/blog/techhub/flexbox-vs-css-grid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382500" y="4572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Play! </a:t>
            </a:r>
            <a:endParaRPr sz="4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99650" y="2071800"/>
            <a:ext cx="81324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mengetahui lebih lanjut cara pengaplikasian Flexbox, let’s play this game!</a:t>
            </a:r>
            <a:endParaRPr sz="1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flexboxfroggy.com</a:t>
            </a:r>
            <a:endParaRPr b="1" sz="24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with Bootstrap</a:t>
            </a:r>
            <a:endParaRPr sz="5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*extras*</a:t>
            </a:r>
            <a:endParaRPr sz="5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48200" y="3390600"/>
            <a:ext cx="25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87" name="Google Shape;87;p17"/>
          <p:cNvSpPr txBox="1"/>
          <p:nvPr>
            <p:ph idx="2" type="title"/>
          </p:nvPr>
        </p:nvSpPr>
        <p:spPr>
          <a:xfrm>
            <a:off x="3543300" y="11693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</a:t>
            </a:r>
            <a:endParaRPr/>
          </a:p>
        </p:txBody>
      </p:sp>
      <p:sp>
        <p:nvSpPr>
          <p:cNvPr id="88" name="Google Shape;88;p17"/>
          <p:cNvSpPr txBox="1"/>
          <p:nvPr>
            <p:ph idx="3" type="title"/>
          </p:nvPr>
        </p:nvSpPr>
        <p:spPr>
          <a:xfrm>
            <a:off x="3543300" y="1870550"/>
            <a:ext cx="3698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Website</a:t>
            </a:r>
            <a:endParaRPr/>
          </a:p>
        </p:txBody>
      </p:sp>
      <p:sp>
        <p:nvSpPr>
          <p:cNvPr id="89" name="Google Shape;89;p17"/>
          <p:cNvSpPr txBox="1"/>
          <p:nvPr>
            <p:ph idx="4" type="title"/>
          </p:nvPr>
        </p:nvSpPr>
        <p:spPr>
          <a:xfrm>
            <a:off x="3543300" y="2363950"/>
            <a:ext cx="41148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View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391350" y="1379250"/>
            <a:ext cx="84561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→ Halaman dibagi menjadi beberapa kolom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→ Menjadi lebih mudah dalam meletakkan elemen pada sebuah halaman website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→ Biasanya bisa dibagi menjadi 12 kolom dengan width 100%, sehingga menjadi responsive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513" y="2408100"/>
            <a:ext cx="5020679" cy="24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/>
          <p:nvPr/>
        </p:nvSpPr>
        <p:spPr>
          <a:xfrm>
            <a:off x="-12450" y="-12450"/>
            <a:ext cx="50010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/>
        </p:nvSpPr>
        <p:spPr>
          <a:xfrm>
            <a:off x="564325" y="-12450"/>
            <a:ext cx="3670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View - Example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988550" y="0"/>
            <a:ext cx="4572000" cy="5143500"/>
            <a:chOff x="4572000" y="0"/>
            <a:chExt cx="4572000" cy="5143500"/>
          </a:xfrm>
        </p:grpSpPr>
        <p:sp>
          <p:nvSpPr>
            <p:cNvPr id="270" name="Google Shape;270;p36"/>
            <p:cNvSpPr/>
            <p:nvPr/>
          </p:nvSpPr>
          <p:spPr>
            <a:xfrm>
              <a:off x="4572000" y="0"/>
              <a:ext cx="4572000" cy="5143500"/>
            </a:xfrm>
            <a:prstGeom prst="rect">
              <a:avLst/>
            </a:prstGeom>
            <a:solidFill>
              <a:srgbClr val="2D2D2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6"/>
            <p:cNvSpPr txBox="1"/>
            <p:nvPr/>
          </p:nvSpPr>
          <p:spPr>
            <a:xfrm>
              <a:off x="4780350" y="427650"/>
              <a:ext cx="4155300" cy="42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/* CSS files */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* {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box-sizing: border-box;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.left {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width: 25%;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float: left;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padding: 15px;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border: 1px solid black;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.right {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width: 75%;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float: left;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padding: 15px;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 border: 1px solid black;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72" name="Google Shape;272;p36"/>
          <p:cNvGrpSpPr/>
          <p:nvPr/>
        </p:nvGrpSpPr>
        <p:grpSpPr>
          <a:xfrm>
            <a:off x="293464" y="2389039"/>
            <a:ext cx="4389151" cy="819046"/>
            <a:chOff x="-258285" y="1514402"/>
            <a:chExt cx="6983534" cy="1304836"/>
          </a:xfrm>
        </p:grpSpPr>
        <p:pic>
          <p:nvPicPr>
            <p:cNvPr id="273" name="Google Shape;27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58285" y="1514402"/>
              <a:ext cx="6983534" cy="117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6"/>
            <p:cNvSpPr txBox="1"/>
            <p:nvPr/>
          </p:nvSpPr>
          <p:spPr>
            <a:xfrm>
              <a:off x="467407" y="2545038"/>
              <a:ext cx="1006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Source Sans Pro"/>
                  <a:ea typeface="Source Sans Pro"/>
                  <a:cs typeface="Source Sans Pro"/>
                  <a:sym typeface="Source Sans Pro"/>
                </a:rPr>
                <a:t>left</a:t>
              </a:r>
              <a:endParaRPr b="1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75" name="Google Shape;275;p36"/>
            <p:cNvSpPr txBox="1"/>
            <p:nvPr/>
          </p:nvSpPr>
          <p:spPr>
            <a:xfrm>
              <a:off x="4179888" y="2545038"/>
              <a:ext cx="1006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Source Sans Pro"/>
                  <a:ea typeface="Source Sans Pro"/>
                  <a:cs typeface="Source Sans Pro"/>
                  <a:sym typeface="Source Sans Pro"/>
                </a:rPr>
                <a:t>right</a:t>
              </a:r>
              <a:endParaRPr b="1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76" name="Google Shape;276;p36"/>
          <p:cNvSpPr txBox="1"/>
          <p:nvPr/>
        </p:nvSpPr>
        <p:spPr>
          <a:xfrm>
            <a:off x="335675" y="4374775"/>
            <a:ext cx="4572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*lebih lengkapnya, dapat dilihat di file Google Classroom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0700" y="4686300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View - Bootstrap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628950" y="1453600"/>
            <a:ext cx="80580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→ Bootstrap dapat mempermudah dalam membuat dan mengatur grid view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→ Grid Options: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References: </a:t>
            </a:r>
            <a:r>
              <a:rPr b="1"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Bootstrap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849" y="2026413"/>
            <a:ext cx="4956200" cy="2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View - Bootstrap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628950" y="1453600"/>
            <a:ext cx="38436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→ Equal Width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References: </a:t>
            </a:r>
            <a:r>
              <a:rPr b="1"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Bootstrap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75" y="2219148"/>
            <a:ext cx="3915874" cy="7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/>
          <p:nvPr/>
        </p:nvSpPr>
        <p:spPr>
          <a:xfrm>
            <a:off x="5086350" y="1222350"/>
            <a:ext cx="4057500" cy="3921300"/>
          </a:xfrm>
          <a:prstGeom prst="rect">
            <a:avLst/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5086350" y="1222500"/>
            <a:ext cx="40575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&lt;div class="container"&gt;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class="row"&gt;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1 of 2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2 of 2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class="row"&gt;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1 of 3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2 of 3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3 of 3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View - Bootstrap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628950" y="1453600"/>
            <a:ext cx="38436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→ Setting one column width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References: </a:t>
            </a:r>
            <a:r>
              <a:rPr b="1"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Bootstrap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25" y="2258318"/>
            <a:ext cx="2973925" cy="8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/>
        </p:nvSpPr>
        <p:spPr>
          <a:xfrm>
            <a:off x="5086350" y="1222350"/>
            <a:ext cx="4057500" cy="3921300"/>
          </a:xfrm>
          <a:prstGeom prst="rect">
            <a:avLst/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 txBox="1"/>
          <p:nvPr/>
        </p:nvSpPr>
        <p:spPr>
          <a:xfrm>
            <a:off x="5129400" y="1197550"/>
            <a:ext cx="39138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&lt;div class="container"&gt;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&lt;div class="row"&gt;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1 of 3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&lt;div class="col-6"&gt;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2 of 3 (wider)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3 of 3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&lt;div class="row"&gt;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1 of 3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&lt;div class="col-5"&gt;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2 of 3 (wider)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&lt;div class="col"&gt;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3 of 3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Grid View - Bootstrap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/>
        </p:nvSpPr>
        <p:spPr>
          <a:xfrm>
            <a:off x="628950" y="1453600"/>
            <a:ext cx="3843600" cy="3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→ Mix &amp; Match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Menggunakan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Grid Options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sebagai referensi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References: </a:t>
            </a:r>
            <a:r>
              <a:rPr b="1"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Bootstrap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5086350" y="1222350"/>
            <a:ext cx="4057500" cy="3921300"/>
          </a:xfrm>
          <a:prstGeom prst="rect">
            <a:avLst/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 txBox="1"/>
          <p:nvPr/>
        </p:nvSpPr>
        <p:spPr>
          <a:xfrm>
            <a:off x="5129400" y="1197550"/>
            <a:ext cx="38436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&lt;!-- Stack the columns on mobile by making one full-width and the other half-width --&gt;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&lt;div class="row"&gt;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class="col-12 col-md-8"&gt;.col-12 .col-md-8&lt;/div&gt;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class="col-6 col-md-4"&gt;.col-6 .col-md-4&lt;/div&gt;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&lt;!-- Columns start at 50% wide on mobile and bump up to 33.3% wide on desktop --&gt;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&lt;div class="row"&gt;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class="col-6 col-md-4"&gt;.col-6 .col-md-4&lt;/div&gt;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class="col-6 col-md-4"&gt;.col-6 .col-md-4&lt;/div&gt;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&lt;div class="col-6 col-md-4"&gt;.col-6 .col-md-4&lt;/div&gt;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 rotWithShape="1">
          <a:blip r:embed="rId5">
            <a:alphaModFix/>
          </a:blip>
          <a:srcRect b="33576" l="0" r="0" t="0"/>
          <a:stretch/>
        </p:blipFill>
        <p:spPr>
          <a:xfrm>
            <a:off x="127925" y="2444997"/>
            <a:ext cx="2715925" cy="7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564325" y="3158775"/>
            <a:ext cx="15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Layar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≥ 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768px</a:t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6">
            <a:alphaModFix/>
          </a:blip>
          <a:srcRect b="21789" l="0" r="0" t="0"/>
          <a:stretch/>
        </p:blipFill>
        <p:spPr>
          <a:xfrm>
            <a:off x="3020434" y="2515824"/>
            <a:ext cx="1889341" cy="9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3180300" y="3512775"/>
            <a:ext cx="15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Layar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≤ 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768px</a:t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Media Queries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564325" y="1438625"/>
            <a:ext cx="79755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memungkinkan kita menerapkan style yang berbeda di setiap tampilan device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menggunakan </a:t>
            </a:r>
            <a:r>
              <a:rPr lang="en" sz="1800">
                <a:solidFill>
                  <a:srgbClr val="A52A2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@media</a:t>
            </a:r>
            <a:r>
              <a:rPr lang="en" sz="1800">
                <a:solidFill>
                  <a:srgbClr val="FFA0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rule pada bagian CSS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31" name="Google Shape;331;p41"/>
          <p:cNvGrpSpPr/>
          <p:nvPr/>
        </p:nvGrpSpPr>
        <p:grpSpPr>
          <a:xfrm>
            <a:off x="1670150" y="2450638"/>
            <a:ext cx="5763825" cy="2333488"/>
            <a:chOff x="1297975" y="2809988"/>
            <a:chExt cx="5763825" cy="2333488"/>
          </a:xfrm>
        </p:grpSpPr>
        <p:pic>
          <p:nvPicPr>
            <p:cNvPr id="332" name="Google Shape;33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7975" y="2809988"/>
              <a:ext cx="2857500" cy="187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8125" y="2910013"/>
              <a:ext cx="1143000" cy="16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3775" y="3167188"/>
              <a:ext cx="666750" cy="116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1"/>
            <p:cNvSpPr txBox="1"/>
            <p:nvPr/>
          </p:nvSpPr>
          <p:spPr>
            <a:xfrm>
              <a:off x="1677225" y="4668275"/>
              <a:ext cx="20964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Source Sans Pro"/>
                  <a:ea typeface="Source Sans Pro"/>
                  <a:cs typeface="Source Sans Pro"/>
                  <a:sym typeface="Source Sans Pro"/>
                </a:rPr>
                <a:t>Desktop</a:t>
              </a:r>
              <a:endParaRPr b="1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6" name="Google Shape;336;p41"/>
            <p:cNvSpPr txBox="1"/>
            <p:nvPr/>
          </p:nvSpPr>
          <p:spPr>
            <a:xfrm>
              <a:off x="4563775" y="4586425"/>
              <a:ext cx="12717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Source Sans Pro"/>
                  <a:ea typeface="Source Sans Pro"/>
                  <a:cs typeface="Source Sans Pro"/>
                  <a:sym typeface="Source Sans Pro"/>
                </a:rPr>
                <a:t>Tablet</a:t>
              </a:r>
              <a:endParaRPr b="1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7" name="Google Shape;337;p41"/>
            <p:cNvSpPr txBox="1"/>
            <p:nvPr/>
          </p:nvSpPr>
          <p:spPr>
            <a:xfrm>
              <a:off x="6092500" y="4329250"/>
              <a:ext cx="9693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Source Sans Pro"/>
                  <a:ea typeface="Source Sans Pro"/>
                  <a:cs typeface="Source Sans Pro"/>
                  <a:sym typeface="Source Sans Pro"/>
                </a:rPr>
                <a:t>Phone</a:t>
              </a:r>
              <a:endParaRPr b="1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/>
          <p:nvPr/>
        </p:nvSpPr>
        <p:spPr>
          <a:xfrm>
            <a:off x="-12450" y="-12450"/>
            <a:ext cx="4764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541500" y="213600"/>
            <a:ext cx="365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Media Queries - Example</a:t>
            </a:r>
            <a:endParaRPr sz="4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438" y="99000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/>
          <p:nvPr/>
        </p:nvSpPr>
        <p:spPr>
          <a:xfrm>
            <a:off x="4752150" y="0"/>
            <a:ext cx="44199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 txBox="1"/>
          <p:nvPr/>
        </p:nvSpPr>
        <p:spPr>
          <a:xfrm>
            <a:off x="4822025" y="99000"/>
            <a:ext cx="4165200" cy="4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&lt;meta name=”viewport” content=”width=device-width, initial-scale=1”&gt;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&lt;style&gt;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@media screen and (min-width: 600px) {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	font-size: 60px;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}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@media screen and (max-width: 600px) {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h1 {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	font-size: 30px;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}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&lt;/style&gt;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&lt;h1&gt;Hello Rookies!&lt;/h1&gt;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&lt;p&gt;Kalau lebar layarnya maksimal 600px, ukuran font pada ‘Hello Rookies’ menjadi 30px. Namun, bila lebar layarnya 600px ke atas, ukuran font tersebut menjadi 60px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363400" y="1341775"/>
            <a:ext cx="41652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→ Contoh: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Membuat ukuran font menjadi berbeda di layar maximal 600 px, dan lebih dari 600px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4">
            <a:alphaModFix/>
          </a:blip>
          <a:srcRect b="55231" l="0" r="13517" t="0"/>
          <a:stretch/>
        </p:blipFill>
        <p:spPr>
          <a:xfrm>
            <a:off x="721638" y="4057325"/>
            <a:ext cx="3162374" cy="7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 rotWithShape="1">
          <a:blip r:embed="rId5">
            <a:alphaModFix/>
          </a:blip>
          <a:srcRect b="65077" l="0" r="0" t="0"/>
          <a:stretch/>
        </p:blipFill>
        <p:spPr>
          <a:xfrm>
            <a:off x="824750" y="2383875"/>
            <a:ext cx="3242500" cy="123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1138500" y="4553300"/>
            <a:ext cx="2462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Tampilan L</a:t>
            </a:r>
            <a:r>
              <a:rPr b="1"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ayar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≥ </a:t>
            </a:r>
            <a:r>
              <a:rPr b="1"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600px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1485900" y="3143475"/>
            <a:ext cx="2462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Tampilan Layar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≤ </a:t>
            </a:r>
            <a:r>
              <a:rPr b="1"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600px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Media Queries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78100" y="1354750"/>
            <a:ext cx="79755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dapat di set sesuai dengan keinginan masing-masing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agar terlihat lebih responsive di berbagai devices, dapat menggunakan: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160500" y="2040650"/>
            <a:ext cx="4453500" cy="2893200"/>
          </a:xfrm>
          <a:prstGeom prst="rect">
            <a:avLst/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 txBox="1"/>
          <p:nvPr/>
        </p:nvSpPr>
        <p:spPr>
          <a:xfrm>
            <a:off x="202500" y="2040650"/>
            <a:ext cx="4369500" cy="27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/* Extra small devices (phones, 600px and down) */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 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/* Small devices (portrait tablets and large phones, 600px and up) */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(min-width: 600px) 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/* Medium devices (landscape tablets, 768px and up) */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(min-width: 768px) 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4792825" y="2040650"/>
            <a:ext cx="4158900" cy="2893200"/>
          </a:xfrm>
          <a:prstGeom prst="rect">
            <a:avLst/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4858975" y="1987250"/>
            <a:ext cx="402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/* Large devices (laptops/desktops, 992px and up) */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(min-width: 992px) 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/* Extra Large devices (large laptops and desktops, 1200px and up)  */</a:t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(min-width: 1200px) 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/>
        </p:nvSpPr>
        <p:spPr>
          <a:xfrm>
            <a:off x="1485900" y="1738800"/>
            <a:ext cx="61722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Energizer!</a:t>
            </a: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 </a:t>
            </a: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⚡</a:t>
            </a:r>
            <a:endParaRPr sz="4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📄 REVIEW TIME! ;)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Intro to Javascript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itu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644000" y="2217850"/>
            <a:ext cx="5223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Javascript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adalah bahasa pemrograman yang berguna untuk membuat website lebih interaktif dengan usernya, seperti untuk menampilkan efek-efek dan animasi.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nsparent Official Javascript Logo Png" id="384" name="Google Shape;3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325" y="1658600"/>
            <a:ext cx="2526225" cy="2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7"/>
          <p:cNvSpPr/>
          <p:nvPr/>
        </p:nvSpPr>
        <p:spPr>
          <a:xfrm>
            <a:off x="170350" y="1802150"/>
            <a:ext cx="5558100" cy="23076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7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298054" y="1916850"/>
            <a:ext cx="53094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JavaScript can change HTML content.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type="button"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document.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('demo').innerHTML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= 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 JavaScript!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Click Me!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/>
          <p:nvPr/>
        </p:nvSpPr>
        <p:spPr>
          <a:xfrm>
            <a:off x="170350" y="1272100"/>
            <a:ext cx="2946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Mengubah isi HTML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841000" y="1342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JavaScript can change HTML content.</a:t>
            </a:r>
            <a:endParaRPr sz="1600"/>
          </a:p>
        </p:txBody>
      </p:sp>
      <p:sp>
        <p:nvSpPr>
          <p:cNvPr id="397" name="Google Shape;397;p47">
            <a:hlinkClick action="ppaction://hlinkshowjump?jump=nextslide"/>
          </p:cNvPr>
          <p:cNvSpPr/>
          <p:nvPr/>
        </p:nvSpPr>
        <p:spPr>
          <a:xfrm>
            <a:off x="5948300" y="1775400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"/>
          <p:cNvSpPr txBox="1"/>
          <p:nvPr/>
        </p:nvSpPr>
        <p:spPr>
          <a:xfrm>
            <a:off x="5077850" y="1700675"/>
            <a:ext cx="2879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Click Me!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8"/>
          <p:cNvSpPr/>
          <p:nvPr/>
        </p:nvSpPr>
        <p:spPr>
          <a:xfrm>
            <a:off x="170350" y="1802150"/>
            <a:ext cx="5558100" cy="23076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298054" y="1916850"/>
            <a:ext cx="53094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JavaScript can change HTML content.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type="button"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="document.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('demo').innerHTML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= 'Hello JavaScript!'"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Click Me!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170350" y="1272100"/>
            <a:ext cx="2946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Mengubah isi HTML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5841000" y="1342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Hello Javascript!</a:t>
            </a:r>
            <a:endParaRPr sz="1600"/>
          </a:p>
        </p:txBody>
      </p:sp>
      <p:sp>
        <p:nvSpPr>
          <p:cNvPr id="411" name="Google Shape;411;p48">
            <a:hlinkClick action="ppaction://hlinksldjump" r:id="rId4"/>
          </p:cNvPr>
          <p:cNvSpPr/>
          <p:nvPr/>
        </p:nvSpPr>
        <p:spPr>
          <a:xfrm>
            <a:off x="5948300" y="1775400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5077850" y="1700675"/>
            <a:ext cx="2879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Click Me!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9"/>
          <p:cNvSpPr/>
          <p:nvPr/>
        </p:nvSpPr>
        <p:spPr>
          <a:xfrm>
            <a:off x="170350" y="1631475"/>
            <a:ext cx="5558100" cy="34125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9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282900" y="1631475"/>
            <a:ext cx="55581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 this case JavaScript changes the value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&lt;br&gt;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of the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src (source) attribute of an image.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="document.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myImage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3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endParaRPr sz="13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=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on.gif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Turn On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&lt;img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="myImage" src="off.gif"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style="width:100px"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="document.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myImage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3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endParaRPr sz="13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=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off.gif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Turn Off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/>
        </p:nvSpPr>
        <p:spPr>
          <a:xfrm>
            <a:off x="214800" y="1222350"/>
            <a:ext cx="4599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Mengubah value dari suatu HTML attribute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5841000" y="1342150"/>
            <a:ext cx="322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this case JavaScript changes the value of the src (source) attribute of an image.</a:t>
            </a:r>
            <a:endParaRPr sz="1800"/>
          </a:p>
        </p:txBody>
      </p:sp>
      <p:sp>
        <p:nvSpPr>
          <p:cNvPr id="425" name="Google Shape;425;p49">
            <a:hlinkClick action="ppaction://hlinkshowjump?jump=nextslide"/>
          </p:cNvPr>
          <p:cNvSpPr/>
          <p:nvPr/>
        </p:nvSpPr>
        <p:spPr>
          <a:xfrm>
            <a:off x="5948850" y="3497950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9"/>
          <p:cNvSpPr txBox="1"/>
          <p:nvPr/>
        </p:nvSpPr>
        <p:spPr>
          <a:xfrm>
            <a:off x="6043200" y="3425200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Turn 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000" y="1984900"/>
            <a:ext cx="952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9">
            <a:hlinkClick action="ppaction://hlinksldjump" r:id="rId5"/>
          </p:cNvPr>
          <p:cNvSpPr/>
          <p:nvPr/>
        </p:nvSpPr>
        <p:spPr>
          <a:xfrm>
            <a:off x="7875150" y="3494500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7969500" y="3421750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Turn Off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000" y="1984900"/>
            <a:ext cx="952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0"/>
          <p:cNvSpPr/>
          <p:nvPr/>
        </p:nvSpPr>
        <p:spPr>
          <a:xfrm>
            <a:off x="170350" y="1631475"/>
            <a:ext cx="5558100" cy="34125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0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39" name="Google Shape;439;p50"/>
          <p:cNvSpPr txBox="1"/>
          <p:nvPr/>
        </p:nvSpPr>
        <p:spPr>
          <a:xfrm>
            <a:off x="282900" y="1631475"/>
            <a:ext cx="55581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 this case JavaScript changes the value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&lt;br&gt;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of the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src (source) attribute of an image.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="document.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('myImage').</a:t>
            </a:r>
            <a:r>
              <a:rPr lang="en" sz="13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endParaRPr sz="13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='on.gif'"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Turn On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&lt;img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="myImage" src="off.gif"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style="width:100px"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="document.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('myImage').</a:t>
            </a:r>
            <a:r>
              <a:rPr lang="en" sz="13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endParaRPr sz="13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='off.gif'"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Turn Off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/>
        </p:nvSpPr>
        <p:spPr>
          <a:xfrm>
            <a:off x="214800" y="1222350"/>
            <a:ext cx="4599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Mengubah value dari suatu HTML attribute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5841000" y="1342150"/>
            <a:ext cx="322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this case JavaScript changes the value of the src (source) attribute of an image.</a:t>
            </a:r>
            <a:endParaRPr sz="1800"/>
          </a:p>
        </p:txBody>
      </p:sp>
      <p:sp>
        <p:nvSpPr>
          <p:cNvPr id="443" name="Google Shape;443;p50">
            <a:hlinkClick action="ppaction://hlinksldjump" r:id="rId5"/>
          </p:cNvPr>
          <p:cNvSpPr/>
          <p:nvPr/>
        </p:nvSpPr>
        <p:spPr>
          <a:xfrm>
            <a:off x="5948850" y="3497950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0"/>
          <p:cNvSpPr txBox="1"/>
          <p:nvPr/>
        </p:nvSpPr>
        <p:spPr>
          <a:xfrm>
            <a:off x="6043200" y="3425200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Turn 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50">
            <a:hlinkClick action="ppaction://hlinkshowjump?jump=previousslide"/>
          </p:cNvPr>
          <p:cNvSpPr/>
          <p:nvPr/>
        </p:nvSpPr>
        <p:spPr>
          <a:xfrm>
            <a:off x="7875150" y="3494500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7969500" y="3421750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Turn Off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5841000" y="1222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JavaScript Do?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can change the style of an HTML element.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51"/>
          <p:cNvSpPr/>
          <p:nvPr/>
        </p:nvSpPr>
        <p:spPr>
          <a:xfrm>
            <a:off x="170350" y="1631475"/>
            <a:ext cx="5558100" cy="34125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1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56" name="Google Shape;456;p51"/>
          <p:cNvSpPr txBox="1"/>
          <p:nvPr/>
        </p:nvSpPr>
        <p:spPr>
          <a:xfrm>
            <a:off x="282900" y="1663050"/>
            <a:ext cx="55581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&lt;body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="bg"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="background-color:skyblue;"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&lt;h2&gt;What Can JavaScript Do?&lt;/h2&gt;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&lt;p&gt;JavaScript can change the style of an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HTML element.&lt;/p&gt;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type="button"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"document.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bg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).style.</a:t>
            </a:r>
            <a:r>
              <a:rPr lang="en" sz="1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backgroundColor</a:t>
            </a:r>
            <a:endParaRPr sz="13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=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lightsalmon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Click Me!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7" name="Google Shape;457;p5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/>
        </p:nvSpPr>
        <p:spPr>
          <a:xfrm>
            <a:off x="214800" y="1222350"/>
            <a:ext cx="4599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Mengubah HTML style (CSS)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51">
            <a:hlinkClick action="ppaction://hlinkshowjump?jump=nextslide"/>
          </p:cNvPr>
          <p:cNvSpPr/>
          <p:nvPr/>
        </p:nvSpPr>
        <p:spPr>
          <a:xfrm>
            <a:off x="5923950" y="269782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"/>
          <p:cNvSpPr txBox="1"/>
          <p:nvPr/>
        </p:nvSpPr>
        <p:spPr>
          <a:xfrm>
            <a:off x="6018300" y="262507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Click Me!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solidFill>
            <a:srgbClr val="FFA0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2"/>
          <p:cNvSpPr txBox="1"/>
          <p:nvPr/>
        </p:nvSpPr>
        <p:spPr>
          <a:xfrm>
            <a:off x="5841000" y="1222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JavaScript Do?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can change the style of an HTML element.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170350" y="1631475"/>
            <a:ext cx="5558100" cy="34125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2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282900" y="1663050"/>
            <a:ext cx="5558100" cy="3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&lt;body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="bg"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="background-color:skyblue;"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&lt;h2&gt;What Can JavaScript Do?&lt;/h2&gt;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&lt;p&gt;JavaScript can change the style of an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HTML element.&lt;/p&gt;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type="button"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"document.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('bg').style.</a:t>
            </a:r>
            <a:r>
              <a:rPr lang="en" sz="1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backgroundColor</a:t>
            </a:r>
            <a:endParaRPr sz="13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='lightsalmon'"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Click Me!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2"/>
          <p:cNvSpPr txBox="1"/>
          <p:nvPr/>
        </p:nvSpPr>
        <p:spPr>
          <a:xfrm>
            <a:off x="214800" y="1222350"/>
            <a:ext cx="4599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Mengubah HTML style (CSS)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52">
            <a:hlinkClick action="ppaction://hlinksldjump" r:id="rId4"/>
          </p:cNvPr>
          <p:cNvSpPr/>
          <p:nvPr/>
        </p:nvSpPr>
        <p:spPr>
          <a:xfrm>
            <a:off x="5923950" y="269782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6018300" y="262507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Click Me!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"/>
          <p:cNvSpPr txBox="1"/>
          <p:nvPr/>
        </p:nvSpPr>
        <p:spPr>
          <a:xfrm>
            <a:off x="5841000" y="1222350"/>
            <a:ext cx="322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JavaScript Do?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can hide/show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elements.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170350" y="1631475"/>
            <a:ext cx="5558100" cy="34125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365850" y="1631475"/>
            <a:ext cx="55581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&lt;body&gt;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&lt;h2&gt;What Can JavaScript Do?&lt;/h2&gt;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JavaScript can hide/show &lt;br&gt;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HTML elements.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type="button"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"document.getElementById(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).style.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        ='none'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Hide Text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type="button"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"document.getElementById(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).style.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        ='block'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Show Text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214800" y="1222350"/>
            <a:ext cx="555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Menyembunyikan/menampilkan HTML elements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7" name="Google Shape;487;p53">
            <a:hlinkClick action="ppaction://hlinkshowjump?jump=nextslide"/>
          </p:cNvPr>
          <p:cNvSpPr/>
          <p:nvPr/>
        </p:nvSpPr>
        <p:spPr>
          <a:xfrm>
            <a:off x="5923950" y="285022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3"/>
          <p:cNvSpPr txBox="1"/>
          <p:nvPr/>
        </p:nvSpPr>
        <p:spPr>
          <a:xfrm>
            <a:off x="6018300" y="277747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Hide 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53">
            <a:hlinkClick action="ppaction://hlinksldjump" r:id="rId4"/>
          </p:cNvPr>
          <p:cNvSpPr/>
          <p:nvPr/>
        </p:nvSpPr>
        <p:spPr>
          <a:xfrm>
            <a:off x="7219350" y="285022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/>
        </p:nvSpPr>
        <p:spPr>
          <a:xfrm>
            <a:off x="7313700" y="277747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Show 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/>
          <p:nvPr/>
        </p:nvSpPr>
        <p:spPr>
          <a:xfrm>
            <a:off x="5841000" y="1222350"/>
            <a:ext cx="3317100" cy="3921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5841000" y="1222350"/>
            <a:ext cx="322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JavaScript Do?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170350" y="1631475"/>
            <a:ext cx="5558100" cy="34125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yang bisa kita lakukan dengan Javascript?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500" name="Google Shape;500;p54"/>
          <p:cNvSpPr txBox="1"/>
          <p:nvPr/>
        </p:nvSpPr>
        <p:spPr>
          <a:xfrm>
            <a:off x="365850" y="1631475"/>
            <a:ext cx="55581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&lt;body&gt;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&lt;h2&gt;What Can JavaScript Do?&lt;/h2&gt;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JavaScript can hide/show &lt;br&gt;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HTML elements.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type="button"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"document.getElementById('demo').style.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        ='none'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Hide Text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type="button" </a:t>
            </a:r>
            <a:r>
              <a:rPr lang="en" sz="13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"document.getElementById('demo').style.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        ='block'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Show Text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1" name="Google Shape;501;p5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214800" y="1222350"/>
            <a:ext cx="555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Menyembunyikan/menampilkan HTML elements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54">
            <a:hlinkClick action="ppaction://hlinksldjump" r:id="rId4"/>
          </p:cNvPr>
          <p:cNvSpPr/>
          <p:nvPr/>
        </p:nvSpPr>
        <p:spPr>
          <a:xfrm>
            <a:off x="5923950" y="208822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 txBox="1"/>
          <p:nvPr/>
        </p:nvSpPr>
        <p:spPr>
          <a:xfrm>
            <a:off x="6018300" y="201547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Hide 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54">
            <a:hlinkClick action="ppaction://hlinkshowjump?jump=previousslide"/>
          </p:cNvPr>
          <p:cNvSpPr/>
          <p:nvPr/>
        </p:nvSpPr>
        <p:spPr>
          <a:xfrm>
            <a:off x="7219350" y="208822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4"/>
          <p:cNvSpPr txBox="1"/>
          <p:nvPr/>
        </p:nvSpPr>
        <p:spPr>
          <a:xfrm>
            <a:off x="7313700" y="201547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Show 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Responsive Website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Javascript Function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 txBox="1"/>
          <p:nvPr/>
        </p:nvSpPr>
        <p:spPr>
          <a:xfrm>
            <a:off x="298900" y="1469575"/>
            <a:ext cx="47874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 itu function?</a:t>
            </a:r>
            <a:endParaRPr b="1" sz="1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Fungsi adalah sub-program yang bisa digunakan kembali baik di dalam program itu sendiri, maupun di program yang lain.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Karena fungsi adalah bagian dari blok kode javascript, jika kita ingin meletakkannya dalam file HTML kita, harus kita tulis di dalam tanda &lt;script&gt; … &lt;/script&gt; yang diletakkan di dalam tag &lt;body&gt; … &lt;/body&gt;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Kita bisa juga membuat fungsi javascript dalam suatu file terpisah dengan format .js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5616750" y="1742975"/>
            <a:ext cx="3250500" cy="2304600"/>
          </a:xfrm>
          <a:prstGeom prst="roundRect">
            <a:avLst>
              <a:gd fmla="val 16667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5635350" y="1876375"/>
            <a:ext cx="32133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membuat fungsi</a:t>
            </a:r>
            <a:endParaRPr sz="125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sayHello(){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3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"Hello World!"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memanggil fungsi</a:t>
            </a:r>
            <a:endParaRPr sz="125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sayHello()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akan mencetak Hello World!</a:t>
            </a:r>
            <a:endParaRPr sz="1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 txBox="1"/>
          <p:nvPr/>
        </p:nvSpPr>
        <p:spPr>
          <a:xfrm>
            <a:off x="228600" y="-12450"/>
            <a:ext cx="7157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Create a </a:t>
            </a:r>
            <a:r>
              <a:rPr lang="en" sz="42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Popup Box</a:t>
            </a:r>
            <a:endParaRPr sz="42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23" name="Google Shape;5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/>
          <p:nvPr/>
        </p:nvSpPr>
        <p:spPr>
          <a:xfrm>
            <a:off x="74875" y="1281275"/>
            <a:ext cx="4794600" cy="3775200"/>
          </a:xfrm>
          <a:prstGeom prst="roundRect">
            <a:avLst>
              <a:gd fmla="val 7006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6"/>
          <p:cNvSpPr txBox="1"/>
          <p:nvPr/>
        </p:nvSpPr>
        <p:spPr>
          <a:xfrm>
            <a:off x="152400" y="1281825"/>
            <a:ext cx="48579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JavaScript Confirm Box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onclick="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Try it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&gt;&lt;/p&gt;</a:t>
            </a:r>
            <a:endParaRPr sz="12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confirm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("Press a button!"))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OK!";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Cancel!";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document.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).innerHTML =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5010300" y="1245125"/>
            <a:ext cx="4134000" cy="3847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Javascript Confirm Box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56">
            <a:hlinkClick action="ppaction://hlinkshowjump?jump=nextslide"/>
          </p:cNvPr>
          <p:cNvSpPr/>
          <p:nvPr/>
        </p:nvSpPr>
        <p:spPr>
          <a:xfrm>
            <a:off x="5086350" y="181177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6"/>
          <p:cNvSpPr txBox="1"/>
          <p:nvPr/>
        </p:nvSpPr>
        <p:spPr>
          <a:xfrm>
            <a:off x="5180700" y="173902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Try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7"/>
          <p:cNvPicPr preferRelativeResize="0"/>
          <p:nvPr/>
        </p:nvPicPr>
        <p:blipFill rotWithShape="1">
          <a:blip r:embed="rId3">
            <a:alphaModFix/>
          </a:blip>
          <a:srcRect b="0" l="0" r="0" t="2789"/>
          <a:stretch/>
        </p:blipFill>
        <p:spPr>
          <a:xfrm>
            <a:off x="5570375" y="2435369"/>
            <a:ext cx="3013850" cy="111770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7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228600" y="-12450"/>
            <a:ext cx="7157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Create a Popup Box</a:t>
            </a:r>
            <a:endParaRPr sz="42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36" name="Google Shape;5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7"/>
          <p:cNvSpPr/>
          <p:nvPr/>
        </p:nvSpPr>
        <p:spPr>
          <a:xfrm>
            <a:off x="74875" y="1281275"/>
            <a:ext cx="4794600" cy="3775200"/>
          </a:xfrm>
          <a:prstGeom prst="roundRect">
            <a:avLst>
              <a:gd fmla="val 7006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7"/>
          <p:cNvSpPr txBox="1"/>
          <p:nvPr/>
        </p:nvSpPr>
        <p:spPr>
          <a:xfrm>
            <a:off x="152400" y="1281825"/>
            <a:ext cx="48579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JavaScript Confirm Box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onclick="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Try it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&gt;&lt;/p&gt;</a:t>
            </a:r>
            <a:endParaRPr sz="12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confirm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("Press a button!"))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OK!";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Cancel!";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document.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).innerHTML =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p57"/>
          <p:cNvSpPr txBox="1"/>
          <p:nvPr/>
        </p:nvSpPr>
        <p:spPr>
          <a:xfrm>
            <a:off x="5010300" y="1245125"/>
            <a:ext cx="4134000" cy="3847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Javascript Confirm Box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57">
            <a:hlinkClick action="ppaction://hlinksldjump" r:id="rId5"/>
          </p:cNvPr>
          <p:cNvSpPr/>
          <p:nvPr/>
        </p:nvSpPr>
        <p:spPr>
          <a:xfrm>
            <a:off x="5086350" y="181177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7"/>
          <p:cNvSpPr txBox="1"/>
          <p:nvPr/>
        </p:nvSpPr>
        <p:spPr>
          <a:xfrm>
            <a:off x="5180700" y="173902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Try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57">
            <a:hlinkClick action="ppaction://hlinksldjump" r:id="rId6"/>
          </p:cNvPr>
          <p:cNvSpPr txBox="1"/>
          <p:nvPr/>
        </p:nvSpPr>
        <p:spPr>
          <a:xfrm>
            <a:off x="5753750" y="3227050"/>
            <a:ext cx="13077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      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57">
            <a:hlinkClick action="ppaction://hlinksldjump" r:id="rId7"/>
          </p:cNvPr>
          <p:cNvSpPr txBox="1"/>
          <p:nvPr/>
        </p:nvSpPr>
        <p:spPr>
          <a:xfrm>
            <a:off x="7125350" y="3227050"/>
            <a:ext cx="13077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      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Google Shape;544;p57">
            <a:hlinkClick action="ppaction://hlinksldjump" r:id="rId8"/>
          </p:cNvPr>
          <p:cNvSpPr txBox="1"/>
          <p:nvPr/>
        </p:nvSpPr>
        <p:spPr>
          <a:xfrm>
            <a:off x="8418900" y="2453425"/>
            <a:ext cx="1653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228600" y="-12450"/>
            <a:ext cx="7157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Create a Popup Box</a:t>
            </a:r>
            <a:endParaRPr sz="42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51" name="Google Shape;5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8"/>
          <p:cNvSpPr/>
          <p:nvPr/>
        </p:nvSpPr>
        <p:spPr>
          <a:xfrm>
            <a:off x="74875" y="1281275"/>
            <a:ext cx="4794600" cy="3775200"/>
          </a:xfrm>
          <a:prstGeom prst="roundRect">
            <a:avLst>
              <a:gd fmla="val 7006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8"/>
          <p:cNvSpPr txBox="1"/>
          <p:nvPr/>
        </p:nvSpPr>
        <p:spPr>
          <a:xfrm>
            <a:off x="152400" y="1281825"/>
            <a:ext cx="48579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JavaScript Confirm Box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onclick="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Try it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&gt;&lt;/p&gt;</a:t>
            </a:r>
            <a:endParaRPr sz="12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confirm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("Press a button!"))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OK!";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Cancel!";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document.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).innerHTML =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58"/>
          <p:cNvSpPr txBox="1"/>
          <p:nvPr/>
        </p:nvSpPr>
        <p:spPr>
          <a:xfrm>
            <a:off x="5010300" y="1245125"/>
            <a:ext cx="4134000" cy="3847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Javascript Confirm Box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You pressed OK!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58">
            <a:hlinkClick action="ppaction://hlinksldjump" r:id="rId4"/>
          </p:cNvPr>
          <p:cNvSpPr/>
          <p:nvPr/>
        </p:nvSpPr>
        <p:spPr>
          <a:xfrm>
            <a:off x="5086350" y="181177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8"/>
          <p:cNvSpPr txBox="1"/>
          <p:nvPr/>
        </p:nvSpPr>
        <p:spPr>
          <a:xfrm>
            <a:off x="5180700" y="173902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Try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9"/>
          <p:cNvSpPr txBox="1"/>
          <p:nvPr/>
        </p:nvSpPr>
        <p:spPr>
          <a:xfrm>
            <a:off x="228600" y="-12450"/>
            <a:ext cx="7157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Create a Popup Box</a:t>
            </a:r>
            <a:endParaRPr sz="42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63" name="Google Shape;5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/>
          <p:nvPr/>
        </p:nvSpPr>
        <p:spPr>
          <a:xfrm>
            <a:off x="74875" y="1281275"/>
            <a:ext cx="4794600" cy="3775200"/>
          </a:xfrm>
          <a:prstGeom prst="roundRect">
            <a:avLst>
              <a:gd fmla="val 7006" name="adj"/>
            </a:avLst>
          </a:prstGeom>
          <a:solidFill>
            <a:srgbClr val="2D2D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9"/>
          <p:cNvSpPr txBox="1"/>
          <p:nvPr/>
        </p:nvSpPr>
        <p:spPr>
          <a:xfrm>
            <a:off x="152400" y="1281825"/>
            <a:ext cx="48579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JavaScript Confirm Box</a:t>
            </a:r>
            <a:r>
              <a:rPr lang="en" sz="12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onclick="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Try it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="demo"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&gt;&lt;/p&gt;</a:t>
            </a:r>
            <a:endParaRPr sz="12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myFunction()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confirm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("Press a button!"))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OK!";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    txt = "You pressed Cancel!";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document.</a:t>
            </a:r>
            <a:r>
              <a:rPr lang="en" sz="12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).innerHTML = txt;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2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10300" y="1245125"/>
            <a:ext cx="4134000" cy="3847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Javascript Confirm Box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You pressed Cancel!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Google Shape;567;p59">
            <a:hlinkClick action="ppaction://hlinksldjump" r:id="rId4"/>
          </p:cNvPr>
          <p:cNvSpPr/>
          <p:nvPr/>
        </p:nvSpPr>
        <p:spPr>
          <a:xfrm>
            <a:off x="5086350" y="1811775"/>
            <a:ext cx="1138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5180700" y="1739025"/>
            <a:ext cx="94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Try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0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Some Other Cool  Stuff to Make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75" name="Google Shape;5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0"/>
          <p:cNvSpPr txBox="1"/>
          <p:nvPr/>
        </p:nvSpPr>
        <p:spPr>
          <a:xfrm>
            <a:off x="1717200" y="4272300"/>
            <a:ext cx="569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Explore at: https://www.w3schools.com/howto/default.asp</a:t>
            </a:r>
            <a:endParaRPr b="1" sz="1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Configurable JavaScript Slideshow / Carousel Library - Slideshow ..." id="577" name="Google Shape;5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298550"/>
            <a:ext cx="3484175" cy="262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rn Smooth Accordion In Pure JavaScript - accordion-init | CSS ..." id="578" name="Google Shape;57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075" y="1298550"/>
            <a:ext cx="3433136" cy="2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0"/>
          <p:cNvSpPr txBox="1"/>
          <p:nvPr/>
        </p:nvSpPr>
        <p:spPr>
          <a:xfrm>
            <a:off x="1489038" y="3868775"/>
            <a:ext cx="2030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Carousel (Slideshow)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0" name="Google Shape;580;p60"/>
          <p:cNvSpPr txBox="1"/>
          <p:nvPr/>
        </p:nvSpPr>
        <p:spPr>
          <a:xfrm>
            <a:off x="5726575" y="3843075"/>
            <a:ext cx="2030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Accordion (Dropdowns)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/>
          <p:nvPr/>
        </p:nvSpPr>
        <p:spPr>
          <a:xfrm>
            <a:off x="1485900" y="16136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Individual Exercise: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Ubah code berikut agar kita bisa mengubah background color menggunakan confirmation box!</a:t>
            </a:r>
            <a:endParaRPr sz="37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86" name="Google Shape;586;p6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1">
            <a:hlinkClick r:id="rId4"/>
          </p:cNvPr>
          <p:cNvSpPr/>
          <p:nvPr/>
        </p:nvSpPr>
        <p:spPr>
          <a:xfrm>
            <a:off x="3732450" y="3365150"/>
            <a:ext cx="1679100" cy="433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1"/>
          <p:cNvSpPr txBox="1"/>
          <p:nvPr/>
        </p:nvSpPr>
        <p:spPr>
          <a:xfrm>
            <a:off x="3725100" y="3365150"/>
            <a:ext cx="169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tiny.cc/exercisejs</a:t>
            </a:r>
            <a:endParaRPr sz="15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4987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50" y="2171550"/>
            <a:ext cx="431745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2"/>
          <p:cNvSpPr txBox="1"/>
          <p:nvPr/>
        </p:nvSpPr>
        <p:spPr>
          <a:xfrm>
            <a:off x="2188800" y="2171550"/>
            <a:ext cx="451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Just Another Hand"/>
                <a:ea typeface="Just Another Hand"/>
                <a:cs typeface="Just Another Hand"/>
                <a:sym typeface="Just Another Hand"/>
              </a:rPr>
              <a:t>bit.ly/happyform20</a:t>
            </a:r>
            <a:endParaRPr sz="5000"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564325" y="-12450"/>
            <a:ext cx="5334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itu Responsive Website?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457200" y="2217850"/>
            <a:ext cx="5223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Responsive Website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adalah suatu keadaan pada website dimana tampilan website tersebut akan cocok, rapi, dan terlihat baik di berbagai macam devices dengan resolusi layar yang berbeda (desktop, tablet, mobile)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200" y="1784200"/>
            <a:ext cx="3236449" cy="251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ED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1485900" y="1586400"/>
            <a:ext cx="61722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take a look on a website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564325" y="-12450"/>
            <a:ext cx="5431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Responsive Website - Example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64325" y="1438625"/>
            <a:ext cx="7975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Kalian dapat melihat sebuah website apakah responsive atau tidaknya dengan cara sebagai berikut: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5891" l="0" r="0" t="0"/>
          <a:stretch/>
        </p:blipFill>
        <p:spPr>
          <a:xfrm>
            <a:off x="802849" y="2837275"/>
            <a:ext cx="3704266" cy="196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691050" y="2138525"/>
            <a:ext cx="4145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600"/>
              <a:buFont typeface="Source Sans Pro"/>
              <a:buAutoNum type="arabicPeriod"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Klik kanan pada halaman website dan klik Inspect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4836450" y="2138525"/>
            <a:ext cx="4145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Pilih Responsive dan dapat diatur sizenya</a:t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5213" l="0" r="0" t="0"/>
          <a:stretch/>
        </p:blipFill>
        <p:spPr>
          <a:xfrm>
            <a:off x="4981000" y="2669525"/>
            <a:ext cx="3856301" cy="20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Bagaimana cara membuat Responsive Website?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84875" y="1616850"/>
            <a:ext cx="7645200" cy="27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1900"/>
              <a:buFont typeface="Source Sans Pro"/>
              <a:buAutoNum type="arabicPeriod"/>
            </a:pPr>
            <a:r>
              <a:rPr b="1" lang="en" sz="19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Setting Viewport</a:t>
            </a:r>
            <a:endParaRPr b="1" sz="1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❏"/>
            </a:pPr>
            <a:r>
              <a:rPr lang="en" sz="16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Viewport merupakan area yang dapat dilihat oleh pengguna kita pada halaman website.</a:t>
            </a:r>
            <a:endParaRPr sz="1600"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❏"/>
            </a:pPr>
            <a:r>
              <a:rPr lang="en" sz="16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Ukuran viewport bervariasi berdasarkan devicenya</a:t>
            </a:r>
            <a:endParaRPr sz="1600"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❏"/>
            </a:pPr>
            <a:r>
              <a:rPr lang="en" sz="16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Mengatur viewport dapat melalui sebuah tag </a:t>
            </a:r>
            <a:r>
              <a:rPr b="1" lang="en" sz="16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&lt;meta&gt;</a:t>
            </a:r>
            <a:r>
              <a:rPr lang="en" sz="16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yang disisipkan pada </a:t>
            </a:r>
            <a:r>
              <a:rPr b="1" i="1" lang="en" sz="16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header section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1099050" y="3442925"/>
            <a:ext cx="6933600" cy="587100"/>
            <a:chOff x="1099050" y="1830975"/>
            <a:chExt cx="6933600" cy="587100"/>
          </a:xfrm>
        </p:grpSpPr>
        <p:sp>
          <p:nvSpPr>
            <p:cNvPr id="138" name="Google Shape;138;p23"/>
            <p:cNvSpPr/>
            <p:nvPr/>
          </p:nvSpPr>
          <p:spPr>
            <a:xfrm>
              <a:off x="1099050" y="1830975"/>
              <a:ext cx="6933600" cy="587100"/>
            </a:xfrm>
            <a:prstGeom prst="roundRect">
              <a:avLst>
                <a:gd fmla="val 16667" name="adj"/>
              </a:avLst>
            </a:prstGeom>
            <a:solidFill>
              <a:srgbClr val="2D2D2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1158150" y="1940325"/>
              <a:ext cx="68277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EA9999"/>
                  </a:solidFill>
                  <a:latin typeface="Consolas"/>
                  <a:ea typeface="Consolas"/>
                  <a:cs typeface="Consolas"/>
                  <a:sym typeface="Consolas"/>
                </a:rPr>
                <a:t>&lt;meta</a:t>
              </a:r>
              <a:r>
                <a:rPr lang="en" sz="13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300">
                  <a:solidFill>
                    <a:srgbClr val="F9CB9C"/>
                  </a:solidFill>
                  <a:latin typeface="Consolas"/>
                  <a:ea typeface="Consolas"/>
                  <a:cs typeface="Consolas"/>
                  <a:sym typeface="Consolas"/>
                </a:rPr>
                <a:t>name</a:t>
              </a:r>
              <a:r>
                <a:rPr lang="en" sz="13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="viewport" </a:t>
              </a:r>
              <a:r>
                <a:rPr lang="en" sz="1300">
                  <a:solidFill>
                    <a:srgbClr val="F9CB9C"/>
                  </a:solidFill>
                  <a:latin typeface="Consolas"/>
                  <a:ea typeface="Consolas"/>
                  <a:cs typeface="Consolas"/>
                  <a:sym typeface="Consolas"/>
                </a:rPr>
                <a:t>content</a:t>
              </a:r>
              <a:r>
                <a:rPr lang="en" sz="13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="width=device-width, initial-scale=1.0"</a:t>
              </a:r>
              <a:r>
                <a:rPr lang="en" sz="1300">
                  <a:solidFill>
                    <a:srgbClr val="EA9999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-12450" y="-12450"/>
            <a:ext cx="9156600" cy="1234800"/>
          </a:xfrm>
          <a:prstGeom prst="rect">
            <a:avLst/>
          </a:prstGeom>
          <a:solidFill>
            <a:srgbClr val="F2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64325" y="-12450"/>
            <a:ext cx="6284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With and Without Viewport - Example</a:t>
            </a:r>
            <a:endParaRPr sz="46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749400" y="1141725"/>
            <a:ext cx="7645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Dari kedua contoh di bawah ini, apakah ada perbedaannya?</a:t>
            </a:r>
            <a:endParaRPr b="1" sz="17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Manakah yang lebih baik dilihatnya?</a:t>
            </a:r>
            <a:endParaRPr b="1" sz="17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4"/>
          <p:cNvGrpSpPr/>
          <p:nvPr/>
        </p:nvGrpSpPr>
        <p:grpSpPr>
          <a:xfrm>
            <a:off x="915190" y="1580120"/>
            <a:ext cx="3424393" cy="3479551"/>
            <a:chOff x="782600" y="364269"/>
            <a:chExt cx="4596501" cy="4596501"/>
          </a:xfrm>
        </p:grpSpPr>
        <p:pic>
          <p:nvPicPr>
            <p:cNvPr id="149" name="Google Shape;14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2600" y="364269"/>
              <a:ext cx="4596501" cy="459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69650" y="1221375"/>
              <a:ext cx="1546935" cy="2745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4"/>
          <p:cNvSpPr txBox="1"/>
          <p:nvPr/>
        </p:nvSpPr>
        <p:spPr>
          <a:xfrm>
            <a:off x="1906887" y="4621800"/>
            <a:ext cx="1672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Without Viewport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52" name="Google Shape;152;p24"/>
          <p:cNvGrpSpPr/>
          <p:nvPr/>
        </p:nvGrpSpPr>
        <p:grpSpPr>
          <a:xfrm>
            <a:off x="4909736" y="1563931"/>
            <a:ext cx="3437990" cy="3435064"/>
            <a:chOff x="4800687" y="1402279"/>
            <a:chExt cx="3657436" cy="3657436"/>
          </a:xfrm>
        </p:grpSpPr>
        <p:pic>
          <p:nvPicPr>
            <p:cNvPr id="153" name="Google Shape;15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0687" y="1402279"/>
              <a:ext cx="3657436" cy="3657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51062" y="2091975"/>
              <a:ext cx="1227675" cy="217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4"/>
          <p:cNvSpPr txBox="1"/>
          <p:nvPr/>
        </p:nvSpPr>
        <p:spPr>
          <a:xfrm>
            <a:off x="5728512" y="4621800"/>
            <a:ext cx="1672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With Viewport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 G 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